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8" r:id="rId4"/>
    <p:sldId id="259" r:id="rId5"/>
    <p:sldId id="264" r:id="rId6"/>
    <p:sldId id="266" r:id="rId7"/>
    <p:sldId id="263" r:id="rId8"/>
    <p:sldId id="267" r:id="rId9"/>
    <p:sldId id="258" r:id="rId10"/>
    <p:sldId id="275" r:id="rId11"/>
    <p:sldId id="278" r:id="rId12"/>
    <p:sldId id="277" r:id="rId13"/>
    <p:sldId id="27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2" autoAdjust="0"/>
    <p:restoredTop sz="94660"/>
  </p:normalViewPr>
  <p:slideViewPr>
    <p:cSldViewPr snapToGrid="0">
      <p:cViewPr>
        <p:scale>
          <a:sx n="71" d="100"/>
          <a:sy n="71"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png>
</file>

<file path=ppt/media/image2.png>
</file>

<file path=ppt/media/image3.pn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nl-NL"/>
              <a:t>Klik om stijl te bewerken</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Klikken om de ondertitelstijl van het model te bewerken</a:t>
            </a:r>
            <a:endParaRPr lang="en-US" dirty="0"/>
          </a:p>
        </p:txBody>
      </p:sp>
      <p:sp>
        <p:nvSpPr>
          <p:cNvPr id="4" name="Date Placeholder 3"/>
          <p:cNvSpPr>
            <a:spLocks noGrp="1"/>
          </p:cNvSpPr>
          <p:nvPr>
            <p:ph type="dt" sz="half" idx="10"/>
          </p:nvPr>
        </p:nvSpPr>
        <p:spPr/>
        <p:txBody>
          <a:bodyPr/>
          <a:lstStyle/>
          <a:p>
            <a:fld id="{955DB4CF-FC68-497F-AAAD-A6DF62835218}" type="datetimeFigureOut">
              <a:rPr lang="nl-NL" smtClean="0"/>
              <a:t>26-4-2022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4060781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nl-NL"/>
              <a:t>Klik om stijl te bewerken</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p:txBody>
          <a:bodyPr/>
          <a:lstStyle/>
          <a:p>
            <a:fld id="{955DB4CF-FC68-497F-AAAD-A6DF62835218}" type="datetimeFigureOut">
              <a:rPr lang="nl-NL" smtClean="0"/>
              <a:t>26-4-2022</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1406889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nl-NL"/>
              <a:t>Klik om stijl te bewerken</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nl-NL"/>
              <a:t>Tekststijl van het model bewerken</a:t>
            </a:r>
          </a:p>
        </p:txBody>
      </p:sp>
      <p:sp>
        <p:nvSpPr>
          <p:cNvPr id="4" name="Date Placeholder 3"/>
          <p:cNvSpPr>
            <a:spLocks noGrp="1"/>
          </p:cNvSpPr>
          <p:nvPr>
            <p:ph type="dt" sz="half" idx="10"/>
          </p:nvPr>
        </p:nvSpPr>
        <p:spPr/>
        <p:txBody>
          <a:bodyPr/>
          <a:lstStyle/>
          <a:p>
            <a:fld id="{955DB4CF-FC68-497F-AAAD-A6DF62835218}" type="datetimeFigureOut">
              <a:rPr lang="nl-NL" smtClean="0"/>
              <a:t>26-4-2022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36401451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nl-NL"/>
              <a:t>Klik om stijl te bewerken</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nl-NL"/>
              <a:t>Tekststijl van het model bewerken</a:t>
            </a:r>
          </a:p>
        </p:txBody>
      </p:sp>
      <p:sp>
        <p:nvSpPr>
          <p:cNvPr id="2" name="Date Placeholder 1"/>
          <p:cNvSpPr>
            <a:spLocks noGrp="1"/>
          </p:cNvSpPr>
          <p:nvPr>
            <p:ph type="dt" sz="half" idx="10"/>
          </p:nvPr>
        </p:nvSpPr>
        <p:spPr/>
        <p:txBody>
          <a:bodyPr/>
          <a:lstStyle/>
          <a:p>
            <a:fld id="{955DB4CF-FC68-497F-AAAD-A6DF62835218}" type="datetimeFigureOut">
              <a:rPr lang="nl-NL" smtClean="0"/>
              <a:t>26-4-2022</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25734460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955DB4CF-FC68-497F-AAAD-A6DF62835218}" type="datetimeFigureOut">
              <a:rPr lang="nl-NL" smtClean="0"/>
              <a:t>26-4-2022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2706487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955DB4CF-FC68-497F-AAAD-A6DF62835218}" type="datetimeFigureOut">
              <a:rPr lang="nl-NL" smtClean="0"/>
              <a:t>26-4-2022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448497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nl-NL"/>
              <a:t>Klik om stijl te bewerken</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955DB4CF-FC68-497F-AAAD-A6DF62835218}" type="datetimeFigureOut">
              <a:rPr lang="nl-NL" smtClean="0"/>
              <a:t>26-4-2022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2129157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nl-NL"/>
              <a:t>Klik om stijl te bewerken</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955DB4CF-FC68-497F-AAAD-A6DF62835218}" type="datetimeFigureOut">
              <a:rPr lang="nl-NL" smtClean="0"/>
              <a:t>26-4-2022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785280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955DB4CF-FC68-497F-AAAD-A6DF62835218}" type="datetimeFigureOut">
              <a:rPr lang="nl-NL" smtClean="0"/>
              <a:t>26-4-2022</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057592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nl-NL"/>
              <a:t>Klik om stijl te bewerken</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955DB4CF-FC68-497F-AAAD-A6DF62835218}" type="datetimeFigureOut">
              <a:rPr lang="nl-NL" smtClean="0"/>
              <a:t>26-4-2022</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539870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nl-NL"/>
              <a:t>Klik om stijl te bewerken</a:t>
            </a:r>
            <a:endParaRPr lang="en-US" dirty="0"/>
          </a:p>
        </p:txBody>
      </p:sp>
      <p:sp>
        <p:nvSpPr>
          <p:cNvPr id="3" name="Date Placeholder 2"/>
          <p:cNvSpPr>
            <a:spLocks noGrp="1"/>
          </p:cNvSpPr>
          <p:nvPr>
            <p:ph type="dt" sz="half" idx="10"/>
          </p:nvPr>
        </p:nvSpPr>
        <p:spPr/>
        <p:txBody>
          <a:bodyPr/>
          <a:lstStyle/>
          <a:p>
            <a:fld id="{955DB4CF-FC68-497F-AAAD-A6DF62835218}" type="datetimeFigureOut">
              <a:rPr lang="nl-NL" smtClean="0"/>
              <a:t>26-4-2022</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2953421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5DB4CF-FC68-497F-AAAD-A6DF62835218}" type="datetimeFigureOut">
              <a:rPr lang="nl-NL" smtClean="0"/>
              <a:t>26-4-2022</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2808545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nl-NL"/>
              <a:t>Klik om stijl te bewerken</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p:txBody>
          <a:bodyPr/>
          <a:lstStyle/>
          <a:p>
            <a:fld id="{955DB4CF-FC68-497F-AAAD-A6DF62835218}" type="datetimeFigureOut">
              <a:rPr lang="nl-NL" smtClean="0"/>
              <a:t>26-4-2022</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4113261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nl-NL"/>
              <a:t>Klik om stijl te bewerken</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a:xfrm>
            <a:off x="3885810" y="6041362"/>
            <a:ext cx="976879" cy="365125"/>
          </a:xfrm>
        </p:spPr>
        <p:txBody>
          <a:bodyPr/>
          <a:lstStyle/>
          <a:p>
            <a:fld id="{955DB4CF-FC68-497F-AAAD-A6DF62835218}" type="datetimeFigureOut">
              <a:rPr lang="nl-NL" smtClean="0"/>
              <a:t>26-4-2022</a:t>
            </a:fld>
            <a:endParaRPr lang="nl-NL"/>
          </a:p>
        </p:txBody>
      </p:sp>
      <p:sp>
        <p:nvSpPr>
          <p:cNvPr id="6" name="Footer Placeholder 5"/>
          <p:cNvSpPr>
            <a:spLocks noGrp="1"/>
          </p:cNvSpPr>
          <p:nvPr>
            <p:ph type="ftr" sz="quarter" idx="11"/>
          </p:nvPr>
        </p:nvSpPr>
        <p:spPr>
          <a:xfrm>
            <a:off x="590396" y="6041362"/>
            <a:ext cx="3295413" cy="365125"/>
          </a:xfrm>
        </p:spPr>
        <p:txBody>
          <a:bodyPr/>
          <a:lstStyle/>
          <a:p>
            <a:endParaRPr lang="nl-NL"/>
          </a:p>
        </p:txBody>
      </p:sp>
      <p:sp>
        <p:nvSpPr>
          <p:cNvPr id="7" name="Slide Number Placeholder 6"/>
          <p:cNvSpPr>
            <a:spLocks noGrp="1"/>
          </p:cNvSpPr>
          <p:nvPr>
            <p:ph type="sldNum" sz="quarter" idx="12"/>
          </p:nvPr>
        </p:nvSpPr>
        <p:spPr>
          <a:xfrm>
            <a:off x="4862689" y="5915888"/>
            <a:ext cx="1062155" cy="490599"/>
          </a:xfrm>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102026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nl-NL"/>
              <a:t>Klik om stijl te bewerken</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nl-NL"/>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955DB4CF-FC68-497F-AAAD-A6DF62835218}" type="datetimeFigureOut">
              <a:rPr lang="nl-NL" smtClean="0"/>
              <a:t>26-4-2022</a:t>
            </a:fld>
            <a:endParaRPr lang="nl-NL"/>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7CB5429E-15D8-41A0-9FC4-A0D5E9E99CE1}" type="slidenum">
              <a:rPr lang="nl-NL" smtClean="0"/>
              <a:t>‹nr.›</a:t>
            </a:fld>
            <a:endParaRPr lang="nl-NL"/>
          </a:p>
        </p:txBody>
      </p:sp>
    </p:spTree>
    <p:extLst>
      <p:ext uri="{BB962C8B-B14F-4D97-AF65-F5344CB8AC3E}">
        <p14:creationId xmlns:p14="http://schemas.microsoft.com/office/powerpoint/2010/main" val="336137129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D8E225-38CD-4173-9784-D5D459681277}"/>
              </a:ext>
            </a:extLst>
          </p:cNvPr>
          <p:cNvSpPr>
            <a:spLocks noGrp="1"/>
          </p:cNvSpPr>
          <p:nvPr>
            <p:ph type="ctrTitle"/>
          </p:nvPr>
        </p:nvSpPr>
        <p:spPr/>
        <p:txBody>
          <a:bodyPr/>
          <a:lstStyle/>
          <a:p>
            <a:r>
              <a:rPr lang="nl-NL" dirty="0"/>
              <a:t>Mijn ervaring met het nieuwe leren in een notendop.</a:t>
            </a:r>
          </a:p>
        </p:txBody>
      </p:sp>
      <p:sp>
        <p:nvSpPr>
          <p:cNvPr id="3" name="Ondertitel 2">
            <a:extLst>
              <a:ext uri="{FF2B5EF4-FFF2-40B4-BE49-F238E27FC236}">
                <a16:creationId xmlns:a16="http://schemas.microsoft.com/office/drawing/2014/main" id="{14C1EE78-DE8F-4BD9-B3E7-6EADEDC19874}"/>
              </a:ext>
            </a:extLst>
          </p:cNvPr>
          <p:cNvSpPr>
            <a:spLocks noGrp="1"/>
          </p:cNvSpPr>
          <p:nvPr>
            <p:ph type="subTitle" idx="1"/>
          </p:nvPr>
        </p:nvSpPr>
        <p:spPr/>
        <p:txBody>
          <a:bodyPr/>
          <a:lstStyle/>
          <a:p>
            <a:r>
              <a:rPr lang="nl-NL" dirty="0"/>
              <a:t>Brian Dekker</a:t>
            </a:r>
          </a:p>
        </p:txBody>
      </p:sp>
    </p:spTree>
    <p:extLst>
      <p:ext uri="{BB962C8B-B14F-4D97-AF65-F5344CB8AC3E}">
        <p14:creationId xmlns:p14="http://schemas.microsoft.com/office/powerpoint/2010/main" val="38189682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9332B7-C402-45A4-84D4-A22785B262C7}"/>
              </a:ext>
            </a:extLst>
          </p:cNvPr>
          <p:cNvSpPr>
            <a:spLocks noGrp="1"/>
          </p:cNvSpPr>
          <p:nvPr>
            <p:ph type="title"/>
          </p:nvPr>
        </p:nvSpPr>
        <p:spPr/>
        <p:txBody>
          <a:bodyPr/>
          <a:lstStyle/>
          <a:p>
            <a:r>
              <a:rPr lang="nl-NL" sz="2000" dirty="0">
                <a:solidFill>
                  <a:schemeClr val="bg1"/>
                </a:solidFill>
              </a:rPr>
              <a:t>Coaching/</a:t>
            </a:r>
            <a:r>
              <a:rPr lang="nl-NL" sz="2000" dirty="0" err="1">
                <a:solidFill>
                  <a:schemeClr val="bg1"/>
                </a:solidFill>
              </a:rPr>
              <a:t>Mentoring</a:t>
            </a:r>
            <a:endParaRPr lang="nl-NL" sz="2000" dirty="0">
              <a:solidFill>
                <a:schemeClr val="bg1"/>
              </a:solidFill>
            </a:endParaRPr>
          </a:p>
        </p:txBody>
      </p:sp>
      <p:sp>
        <p:nvSpPr>
          <p:cNvPr id="3" name="Tijdelijke aanduiding voor inhoud 2">
            <a:extLst>
              <a:ext uri="{FF2B5EF4-FFF2-40B4-BE49-F238E27FC236}">
                <a16:creationId xmlns:a16="http://schemas.microsoft.com/office/drawing/2014/main" id="{0AA7AA23-21C1-4494-8104-1DDC80C3F2EA}"/>
              </a:ext>
            </a:extLst>
          </p:cNvPr>
          <p:cNvSpPr>
            <a:spLocks noGrp="1"/>
          </p:cNvSpPr>
          <p:nvPr>
            <p:ph idx="1"/>
          </p:nvPr>
        </p:nvSpPr>
        <p:spPr>
          <a:xfrm>
            <a:off x="810000" y="2004241"/>
            <a:ext cx="10554574" cy="1185658"/>
          </a:xfrm>
        </p:spPr>
        <p:txBody>
          <a:bodyPr/>
          <a:lstStyle/>
          <a:p>
            <a:r>
              <a:rPr lang="nl-NL" dirty="0"/>
              <a:t>Niet helemaal duidelijk wat deze rollen nou precies voor mij betekenen</a:t>
            </a:r>
          </a:p>
          <a:p>
            <a:endParaRPr lang="nl-NL" dirty="0"/>
          </a:p>
        </p:txBody>
      </p:sp>
      <p:pic>
        <p:nvPicPr>
          <p:cNvPr id="4" name="Afbeelding 3">
            <a:extLst>
              <a:ext uri="{FF2B5EF4-FFF2-40B4-BE49-F238E27FC236}">
                <a16:creationId xmlns:a16="http://schemas.microsoft.com/office/drawing/2014/main" id="{5A1DCA77-4AE1-4275-A2AA-95057300E185}"/>
              </a:ext>
            </a:extLst>
          </p:cNvPr>
          <p:cNvPicPr>
            <a:picLocks noChangeAspect="1"/>
          </p:cNvPicPr>
          <p:nvPr/>
        </p:nvPicPr>
        <p:blipFill>
          <a:blip r:embed="rId2"/>
          <a:stretch>
            <a:fillRect/>
          </a:stretch>
        </p:blipFill>
        <p:spPr>
          <a:xfrm>
            <a:off x="7792359" y="4653072"/>
            <a:ext cx="2792115" cy="2001947"/>
          </a:xfrm>
          <a:prstGeom prst="rect">
            <a:avLst/>
          </a:prstGeom>
        </p:spPr>
      </p:pic>
      <p:pic>
        <p:nvPicPr>
          <p:cNvPr id="1026" name="Picture 2" descr="https://vangevelt.nl/wp-content/uploads/2017/03/Mentoring.jpg">
            <a:extLst>
              <a:ext uri="{FF2B5EF4-FFF2-40B4-BE49-F238E27FC236}">
                <a16:creationId xmlns:a16="http://schemas.microsoft.com/office/drawing/2014/main" id="{4987B3CE-4644-4B86-8FC1-C4FAC0697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7526" y="4653072"/>
            <a:ext cx="2616131" cy="2001736"/>
          </a:xfrm>
          <a:prstGeom prst="rect">
            <a:avLst/>
          </a:prstGeom>
          <a:noFill/>
          <a:extLst>
            <a:ext uri="{909E8E84-426E-40DD-AFC4-6F175D3DCCD1}">
              <a14:hiddenFill xmlns:a14="http://schemas.microsoft.com/office/drawing/2010/main">
                <a:solidFill>
                  <a:srgbClr val="FFFFFF"/>
                </a:solidFill>
              </a14:hiddenFill>
            </a:ext>
          </a:extLst>
        </p:spPr>
      </p:pic>
      <p:sp>
        <p:nvSpPr>
          <p:cNvPr id="5" name="Rechthoek 4">
            <a:extLst>
              <a:ext uri="{FF2B5EF4-FFF2-40B4-BE49-F238E27FC236}">
                <a16:creationId xmlns:a16="http://schemas.microsoft.com/office/drawing/2014/main" id="{6CDAB3FD-1733-488B-B344-538216CCF98B}"/>
              </a:ext>
            </a:extLst>
          </p:cNvPr>
          <p:cNvSpPr/>
          <p:nvPr/>
        </p:nvSpPr>
        <p:spPr>
          <a:xfrm>
            <a:off x="827424" y="2717130"/>
            <a:ext cx="4767397" cy="1815882"/>
          </a:xfrm>
          <a:prstGeom prst="rect">
            <a:avLst/>
          </a:prstGeom>
        </p:spPr>
        <p:txBody>
          <a:bodyPr wrap="square">
            <a:spAutoFit/>
          </a:bodyPr>
          <a:lstStyle/>
          <a:p>
            <a:r>
              <a:rPr lang="nl-NL" sz="1600" b="1" dirty="0">
                <a:latin typeface="arial" panose="020B0604020202020204" pitchFamily="34" charset="0"/>
              </a:rPr>
              <a:t>Mentorschap</a:t>
            </a:r>
            <a:r>
              <a:rPr lang="nl-NL" sz="1600" dirty="0">
                <a:latin typeface="arial" panose="020B0604020202020204" pitchFamily="34" charset="0"/>
              </a:rPr>
              <a:t> is de invloed, begeleiding of richting gegeven door een mentor. Een mentor is iemand die lesgeeft of hulp en advies geeft aan een minder ervaren en vaak jongere persoon. In een organisatorische setting beïnvloedt een mentor de persoonlijke en professionele groei van een </a:t>
            </a:r>
            <a:r>
              <a:rPr lang="nl-NL" sz="1600" dirty="0" err="1">
                <a:latin typeface="arial" panose="020B0604020202020204" pitchFamily="34" charset="0"/>
              </a:rPr>
              <a:t>mentee</a:t>
            </a:r>
            <a:r>
              <a:rPr lang="nl-NL" sz="1600" dirty="0">
                <a:latin typeface="arial" panose="020B0604020202020204" pitchFamily="34" charset="0"/>
              </a:rPr>
              <a:t>.</a:t>
            </a:r>
            <a:endParaRPr lang="nl-NL" sz="1600" dirty="0"/>
          </a:p>
        </p:txBody>
      </p:sp>
      <p:sp>
        <p:nvSpPr>
          <p:cNvPr id="6" name="Rechthoek 5">
            <a:extLst>
              <a:ext uri="{FF2B5EF4-FFF2-40B4-BE49-F238E27FC236}">
                <a16:creationId xmlns:a16="http://schemas.microsoft.com/office/drawing/2014/main" id="{48153DA6-412E-4920-BBA6-D1F698CC67A7}"/>
              </a:ext>
            </a:extLst>
          </p:cNvPr>
          <p:cNvSpPr/>
          <p:nvPr/>
        </p:nvSpPr>
        <p:spPr>
          <a:xfrm>
            <a:off x="6701578" y="2717130"/>
            <a:ext cx="4680420" cy="1815882"/>
          </a:xfrm>
          <a:prstGeom prst="rect">
            <a:avLst/>
          </a:prstGeom>
        </p:spPr>
        <p:txBody>
          <a:bodyPr wrap="square">
            <a:spAutoFit/>
          </a:bodyPr>
          <a:lstStyle/>
          <a:p>
            <a:r>
              <a:rPr lang="nl-NL" sz="1600" b="1" dirty="0">
                <a:latin typeface="arial" panose="020B0604020202020204" pitchFamily="34" charset="0"/>
              </a:rPr>
              <a:t>Coaching</a:t>
            </a:r>
            <a:r>
              <a:rPr lang="nl-NL" sz="1600" dirty="0">
                <a:latin typeface="arial" panose="020B0604020202020204" pitchFamily="34" charset="0"/>
              </a:rPr>
              <a:t> is een gestructureerd en doelgericht proces, waarbij de </a:t>
            </a:r>
            <a:r>
              <a:rPr lang="nl-NL" sz="1600" b="1" dirty="0">
                <a:latin typeface="arial" panose="020B0604020202020204" pitchFamily="34" charset="0"/>
              </a:rPr>
              <a:t>coach</a:t>
            </a:r>
            <a:r>
              <a:rPr lang="nl-NL" sz="1600" dirty="0">
                <a:latin typeface="arial" panose="020B0604020202020204" pitchFamily="34" charset="0"/>
              </a:rPr>
              <a:t> op interactieve wijze de gecoachte aanzet tot effectief gedrag door: bewustwording en persoonlijke groei. het vergroten van zelfvertrouwen en. het exploreren, ontwikkelen en toepassen van eigen mogelijkheden.</a:t>
            </a:r>
            <a:endParaRPr lang="nl-NL" sz="1600" dirty="0"/>
          </a:p>
        </p:txBody>
      </p:sp>
    </p:spTree>
    <p:extLst>
      <p:ext uri="{BB962C8B-B14F-4D97-AF65-F5344CB8AC3E}">
        <p14:creationId xmlns:p14="http://schemas.microsoft.com/office/powerpoint/2010/main" val="3170037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358313A-D2A0-4486-A1A8-38CE9B2393F4}"/>
              </a:ext>
            </a:extLst>
          </p:cNvPr>
          <p:cNvSpPr>
            <a:spLocks noGrp="1"/>
          </p:cNvSpPr>
          <p:nvPr>
            <p:ph type="title"/>
          </p:nvPr>
        </p:nvSpPr>
        <p:spPr/>
        <p:txBody>
          <a:bodyPr/>
          <a:lstStyle/>
          <a:p>
            <a:r>
              <a:rPr lang="nl-NL" sz="2000" dirty="0">
                <a:solidFill>
                  <a:schemeClr val="bg1"/>
                </a:solidFill>
              </a:rPr>
              <a:t>Feedback/</a:t>
            </a:r>
            <a:r>
              <a:rPr lang="nl-NL" sz="2000" dirty="0" err="1">
                <a:solidFill>
                  <a:schemeClr val="bg1"/>
                </a:solidFill>
              </a:rPr>
              <a:t>Feedforward</a:t>
            </a:r>
            <a:endParaRPr lang="nl-NL" sz="2000" dirty="0">
              <a:solidFill>
                <a:schemeClr val="bg1"/>
              </a:solidFill>
            </a:endParaRPr>
          </a:p>
        </p:txBody>
      </p:sp>
      <p:sp>
        <p:nvSpPr>
          <p:cNvPr id="3" name="Tijdelijke aanduiding voor inhoud 2">
            <a:extLst>
              <a:ext uri="{FF2B5EF4-FFF2-40B4-BE49-F238E27FC236}">
                <a16:creationId xmlns:a16="http://schemas.microsoft.com/office/drawing/2014/main" id="{DAD9AD10-0C16-4120-9734-F1CF85A856BB}"/>
              </a:ext>
            </a:extLst>
          </p:cNvPr>
          <p:cNvSpPr>
            <a:spLocks noGrp="1"/>
          </p:cNvSpPr>
          <p:nvPr>
            <p:ph idx="1"/>
          </p:nvPr>
        </p:nvSpPr>
        <p:spPr>
          <a:xfrm>
            <a:off x="348065" y="2331225"/>
            <a:ext cx="6254441" cy="3636511"/>
          </a:xfrm>
        </p:spPr>
        <p:txBody>
          <a:bodyPr/>
          <a:lstStyle/>
          <a:p>
            <a:r>
              <a:rPr lang="nl-NL" dirty="0"/>
              <a:t>Feedback </a:t>
            </a:r>
            <a:r>
              <a:rPr lang="nl-NL" dirty="0" err="1"/>
              <a:t>midterm</a:t>
            </a:r>
            <a:r>
              <a:rPr lang="nl-NL" dirty="0"/>
              <a:t>/Sprint 2: </a:t>
            </a:r>
            <a:r>
              <a:rPr lang="nl-NL" dirty="0" err="1"/>
              <a:t>Above</a:t>
            </a:r>
            <a:r>
              <a:rPr lang="nl-NL" dirty="0"/>
              <a:t> </a:t>
            </a:r>
            <a:r>
              <a:rPr lang="nl-NL" dirty="0" err="1"/>
              <a:t>expected</a:t>
            </a:r>
            <a:endParaRPr lang="nl-NL" dirty="0"/>
          </a:p>
          <a:p>
            <a:r>
              <a:rPr lang="nl-NL" dirty="0"/>
              <a:t>vooral laatste paar weken ging het erg goed. </a:t>
            </a:r>
          </a:p>
          <a:p>
            <a:r>
              <a:rPr lang="nl-NL" dirty="0"/>
              <a:t>Stelt goede vragen over dingen waar je tegen aanloopt.</a:t>
            </a:r>
          </a:p>
          <a:p>
            <a:r>
              <a:rPr lang="nl-NL" dirty="0"/>
              <a:t>Project doel goed voor ogen.</a:t>
            </a:r>
          </a:p>
          <a:p>
            <a:r>
              <a:rPr lang="nl-NL" dirty="0"/>
              <a:t>Als er belemmeringen zijn zoekt je naar oplossingen</a:t>
            </a:r>
          </a:p>
          <a:p>
            <a:r>
              <a:rPr lang="nl-NL" dirty="0"/>
              <a:t>Ga zo door.</a:t>
            </a:r>
          </a:p>
        </p:txBody>
      </p:sp>
      <p:sp>
        <p:nvSpPr>
          <p:cNvPr id="5" name="Tijdelijke aanduiding voor inhoud 2">
            <a:extLst>
              <a:ext uri="{FF2B5EF4-FFF2-40B4-BE49-F238E27FC236}">
                <a16:creationId xmlns:a16="http://schemas.microsoft.com/office/drawing/2014/main" id="{318ECC48-8FE1-4BE7-80EC-6BED2A183377}"/>
              </a:ext>
            </a:extLst>
          </p:cNvPr>
          <p:cNvSpPr txBox="1">
            <a:spLocks/>
          </p:cNvSpPr>
          <p:nvPr/>
        </p:nvSpPr>
        <p:spPr>
          <a:xfrm>
            <a:off x="6602506" y="2331225"/>
            <a:ext cx="5241429" cy="3636511"/>
          </a:xfrm>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nl-NL" dirty="0"/>
              <a:t>Feedback Oplevering sprint 1: As </a:t>
            </a:r>
            <a:r>
              <a:rPr lang="nl-NL" dirty="0" err="1"/>
              <a:t>expected</a:t>
            </a:r>
            <a:endParaRPr lang="nl-NL" dirty="0"/>
          </a:p>
          <a:p>
            <a:pPr marL="0" indent="0">
              <a:buNone/>
            </a:pPr>
            <a:r>
              <a:rPr lang="nl-NL" dirty="0"/>
              <a:t>Meer ambitie tonen wat meer doen dan alleen wat er verwacht wordt. Vast stellen wat er gedaan moet worden voor het project en </a:t>
            </a:r>
            <a:r>
              <a:rPr lang="nl-NL" dirty="0" err="1"/>
              <a:t>nice</a:t>
            </a:r>
            <a:r>
              <a:rPr lang="nl-NL" dirty="0"/>
              <a:t> </a:t>
            </a:r>
            <a:r>
              <a:rPr lang="nl-NL" dirty="0" err="1"/>
              <a:t>to</a:t>
            </a:r>
            <a:r>
              <a:rPr lang="nl-NL" dirty="0"/>
              <a:t> </a:t>
            </a:r>
            <a:r>
              <a:rPr lang="nl-NL" dirty="0" err="1"/>
              <a:t>haves</a:t>
            </a:r>
            <a:r>
              <a:rPr lang="nl-NL" dirty="0"/>
              <a:t> opstellen en als er tijd over is een van die </a:t>
            </a:r>
            <a:r>
              <a:rPr lang="nl-NL" dirty="0" err="1"/>
              <a:t>nice</a:t>
            </a:r>
            <a:r>
              <a:rPr lang="nl-NL" dirty="0"/>
              <a:t> </a:t>
            </a:r>
            <a:r>
              <a:rPr lang="nl-NL" dirty="0" err="1"/>
              <a:t>to</a:t>
            </a:r>
            <a:r>
              <a:rPr lang="nl-NL" dirty="0"/>
              <a:t> </a:t>
            </a:r>
            <a:r>
              <a:rPr lang="nl-NL" dirty="0" err="1"/>
              <a:t>haves</a:t>
            </a:r>
            <a:r>
              <a:rPr lang="nl-NL" dirty="0"/>
              <a:t> </a:t>
            </a:r>
            <a:r>
              <a:rPr lang="nl-NL" dirty="0" err="1"/>
              <a:t>opakken</a:t>
            </a:r>
            <a:r>
              <a:rPr lang="nl-NL" dirty="0"/>
              <a:t>. Voor de volgende keer de extra dingen die ik gemaakt heb laten zien voor een </a:t>
            </a:r>
            <a:r>
              <a:rPr lang="nl-NL" dirty="0" err="1"/>
              <a:t>above</a:t>
            </a:r>
            <a:r>
              <a:rPr lang="nl-NL" dirty="0"/>
              <a:t> </a:t>
            </a:r>
            <a:r>
              <a:rPr lang="nl-NL" dirty="0" err="1"/>
              <a:t>expected</a:t>
            </a:r>
            <a:r>
              <a:rPr lang="nl-NL" dirty="0"/>
              <a:t>.</a:t>
            </a:r>
          </a:p>
        </p:txBody>
      </p:sp>
    </p:spTree>
    <p:extLst>
      <p:ext uri="{BB962C8B-B14F-4D97-AF65-F5344CB8AC3E}">
        <p14:creationId xmlns:p14="http://schemas.microsoft.com/office/powerpoint/2010/main" val="2276148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BA711CD-453D-4A50-B237-0DE43D3C0BE4}"/>
              </a:ext>
            </a:extLst>
          </p:cNvPr>
          <p:cNvSpPr>
            <a:spLocks noGrp="1"/>
          </p:cNvSpPr>
          <p:nvPr>
            <p:ph type="title"/>
          </p:nvPr>
        </p:nvSpPr>
        <p:spPr/>
        <p:txBody>
          <a:bodyPr/>
          <a:lstStyle/>
          <a:p>
            <a:r>
              <a:rPr lang="nl-NL" sz="2000" dirty="0"/>
              <a:t>Projecten</a:t>
            </a:r>
          </a:p>
        </p:txBody>
      </p:sp>
      <p:sp>
        <p:nvSpPr>
          <p:cNvPr id="3" name="Tijdelijke aanduiding voor inhoud 2">
            <a:extLst>
              <a:ext uri="{FF2B5EF4-FFF2-40B4-BE49-F238E27FC236}">
                <a16:creationId xmlns:a16="http://schemas.microsoft.com/office/drawing/2014/main" id="{944CE572-4E4C-4010-8541-6B8228129732}"/>
              </a:ext>
            </a:extLst>
          </p:cNvPr>
          <p:cNvSpPr>
            <a:spLocks noGrp="1"/>
          </p:cNvSpPr>
          <p:nvPr>
            <p:ph idx="1"/>
          </p:nvPr>
        </p:nvSpPr>
        <p:spPr>
          <a:xfrm>
            <a:off x="614615" y="2281398"/>
            <a:ext cx="8301842" cy="3636511"/>
          </a:xfrm>
        </p:spPr>
        <p:txBody>
          <a:bodyPr/>
          <a:lstStyle/>
          <a:p>
            <a:r>
              <a:rPr lang="nl-NL" dirty="0"/>
              <a:t>Projecten zijn zeer sturend en nemen een stuk vrijheid weg</a:t>
            </a:r>
          </a:p>
          <a:p>
            <a:r>
              <a:rPr lang="nl-NL" dirty="0"/>
              <a:t>Wat ik wou doen aan het begin van de minor is totaal weg gevallen vooral door het project</a:t>
            </a:r>
          </a:p>
          <a:p>
            <a:r>
              <a:rPr lang="nl-NL" dirty="0"/>
              <a:t>Data </a:t>
            </a:r>
            <a:r>
              <a:rPr lang="nl-NL" dirty="0" err="1"/>
              <a:t>Analyst</a:t>
            </a:r>
            <a:endParaRPr lang="nl-NL" dirty="0"/>
          </a:p>
          <a:p>
            <a:r>
              <a:rPr lang="nl-NL" dirty="0"/>
              <a:t>Data Engineering</a:t>
            </a:r>
          </a:p>
          <a:p>
            <a:r>
              <a:rPr lang="nl-NL" dirty="0"/>
              <a:t>Data </a:t>
            </a:r>
            <a:r>
              <a:rPr lang="nl-NL" dirty="0" err="1"/>
              <a:t>Science</a:t>
            </a:r>
            <a:endParaRPr lang="nl-NL" dirty="0"/>
          </a:p>
          <a:p>
            <a:endParaRPr lang="nl-NL" dirty="0"/>
          </a:p>
          <a:p>
            <a:endParaRPr lang="nl-NL" dirty="0"/>
          </a:p>
          <a:p>
            <a:endParaRPr lang="nl-NL" dirty="0"/>
          </a:p>
          <a:p>
            <a:endParaRPr lang="nl-NL" dirty="0"/>
          </a:p>
        </p:txBody>
      </p:sp>
      <p:pic>
        <p:nvPicPr>
          <p:cNvPr id="4" name="Afbeelding 3">
            <a:extLst>
              <a:ext uri="{FF2B5EF4-FFF2-40B4-BE49-F238E27FC236}">
                <a16:creationId xmlns:a16="http://schemas.microsoft.com/office/drawing/2014/main" id="{4FB821D5-DFFD-4C0A-B40B-3CAA301A177F}"/>
              </a:ext>
            </a:extLst>
          </p:cNvPr>
          <p:cNvPicPr>
            <a:picLocks noChangeAspect="1"/>
          </p:cNvPicPr>
          <p:nvPr/>
        </p:nvPicPr>
        <p:blipFill>
          <a:blip r:embed="rId2"/>
          <a:stretch>
            <a:fillRect/>
          </a:stretch>
        </p:blipFill>
        <p:spPr>
          <a:xfrm>
            <a:off x="3868615" y="2959693"/>
            <a:ext cx="8010769" cy="3627751"/>
          </a:xfrm>
          <a:prstGeom prst="rect">
            <a:avLst/>
          </a:prstGeom>
        </p:spPr>
      </p:pic>
    </p:spTree>
    <p:extLst>
      <p:ext uri="{BB962C8B-B14F-4D97-AF65-F5344CB8AC3E}">
        <p14:creationId xmlns:p14="http://schemas.microsoft.com/office/powerpoint/2010/main" val="3141717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F445790-9F27-4D0C-B3E1-A96B8A0770EE}"/>
              </a:ext>
            </a:extLst>
          </p:cNvPr>
          <p:cNvSpPr>
            <a:spLocks noGrp="1"/>
          </p:cNvSpPr>
          <p:nvPr>
            <p:ph type="title"/>
          </p:nvPr>
        </p:nvSpPr>
        <p:spPr/>
        <p:txBody>
          <a:bodyPr/>
          <a:lstStyle/>
          <a:p>
            <a:r>
              <a:rPr lang="nl-NL" dirty="0">
                <a:solidFill>
                  <a:schemeClr val="bg1"/>
                </a:solidFill>
              </a:rPr>
              <a:t>Einde </a:t>
            </a:r>
            <a:r>
              <a:rPr lang="nl-NL" dirty="0">
                <a:solidFill>
                  <a:schemeClr val="bg1"/>
                </a:solidFill>
                <a:sym typeface="Wingdings" panose="05000000000000000000" pitchFamily="2" charset="2"/>
              </a:rPr>
              <a:t></a:t>
            </a:r>
            <a:endParaRPr lang="nl-NL" dirty="0">
              <a:solidFill>
                <a:schemeClr val="bg1"/>
              </a:solidFill>
            </a:endParaRPr>
          </a:p>
        </p:txBody>
      </p:sp>
      <p:sp>
        <p:nvSpPr>
          <p:cNvPr id="3" name="Tijdelijke aanduiding voor inhoud 2">
            <a:extLst>
              <a:ext uri="{FF2B5EF4-FFF2-40B4-BE49-F238E27FC236}">
                <a16:creationId xmlns:a16="http://schemas.microsoft.com/office/drawing/2014/main" id="{BC55C29E-64CE-4E3B-9D82-CCF6AFBBBF09}"/>
              </a:ext>
            </a:extLst>
          </p:cNvPr>
          <p:cNvSpPr>
            <a:spLocks noGrp="1"/>
          </p:cNvSpPr>
          <p:nvPr>
            <p:ph idx="1"/>
          </p:nvPr>
        </p:nvSpPr>
        <p:spPr>
          <a:xfrm>
            <a:off x="818713" y="2185968"/>
            <a:ext cx="10554574" cy="2013537"/>
          </a:xfrm>
        </p:spPr>
        <p:txBody>
          <a:bodyPr>
            <a:normAutofit/>
          </a:bodyPr>
          <a:lstStyle/>
          <a:p>
            <a:pPr marL="0" indent="0">
              <a:buNone/>
            </a:pPr>
            <a:r>
              <a:rPr lang="nl-NL" sz="2400" dirty="0"/>
              <a:t>Ik hoop dat jullie een beeld hebben gekregen hoe een sprint in elkaar zit en hoe een student het nieuwe leersysteem beleefd in een notendop.</a:t>
            </a:r>
          </a:p>
        </p:txBody>
      </p:sp>
    </p:spTree>
    <p:extLst>
      <p:ext uri="{BB962C8B-B14F-4D97-AF65-F5344CB8AC3E}">
        <p14:creationId xmlns:p14="http://schemas.microsoft.com/office/powerpoint/2010/main" val="1354602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CBCD24-7C71-47FF-9518-ECDE0BB1BF0E}"/>
              </a:ext>
            </a:extLst>
          </p:cNvPr>
          <p:cNvSpPr>
            <a:spLocks noGrp="1"/>
          </p:cNvSpPr>
          <p:nvPr>
            <p:ph type="title"/>
          </p:nvPr>
        </p:nvSpPr>
        <p:spPr/>
        <p:txBody>
          <a:bodyPr/>
          <a:lstStyle/>
          <a:p>
            <a:r>
              <a:rPr lang="nl-NL" sz="2000" dirty="0">
                <a:solidFill>
                  <a:schemeClr val="bg1"/>
                </a:solidFill>
              </a:rPr>
              <a:t>Even voorstellen</a:t>
            </a:r>
          </a:p>
        </p:txBody>
      </p:sp>
      <p:sp>
        <p:nvSpPr>
          <p:cNvPr id="3" name="Tijdelijke aanduiding voor inhoud 2">
            <a:extLst>
              <a:ext uri="{FF2B5EF4-FFF2-40B4-BE49-F238E27FC236}">
                <a16:creationId xmlns:a16="http://schemas.microsoft.com/office/drawing/2014/main" id="{72B4B50E-BCC0-48BE-919C-A911BC4847B8}"/>
              </a:ext>
            </a:extLst>
          </p:cNvPr>
          <p:cNvSpPr>
            <a:spLocks noGrp="1"/>
          </p:cNvSpPr>
          <p:nvPr>
            <p:ph idx="1"/>
          </p:nvPr>
        </p:nvSpPr>
        <p:spPr>
          <a:xfrm>
            <a:off x="827424" y="2074131"/>
            <a:ext cx="10554574" cy="3636511"/>
          </a:xfrm>
        </p:spPr>
        <p:txBody>
          <a:bodyPr/>
          <a:lstStyle/>
          <a:p>
            <a:r>
              <a:rPr lang="nl-NL" dirty="0"/>
              <a:t>Brian Dekker</a:t>
            </a:r>
          </a:p>
          <a:p>
            <a:r>
              <a:rPr lang="nl-NL" dirty="0"/>
              <a:t>28 jaar</a:t>
            </a:r>
          </a:p>
          <a:p>
            <a:r>
              <a:rPr lang="nl-NL" dirty="0"/>
              <a:t>HBO-ICT</a:t>
            </a:r>
          </a:p>
          <a:p>
            <a:r>
              <a:rPr lang="nl-NL" dirty="0"/>
              <a:t>Cloud </a:t>
            </a:r>
            <a:r>
              <a:rPr lang="nl-NL" dirty="0" err="1"/>
              <a:t>solutions</a:t>
            </a:r>
            <a:endParaRPr lang="nl-NL" dirty="0"/>
          </a:p>
        </p:txBody>
      </p:sp>
      <p:pic>
        <p:nvPicPr>
          <p:cNvPr id="2050" name="Picture 2" descr="https://cdn.snov.io/blog/wp-content/uploads/2021/04/ANU601XsqHYcHBFX4f9HvCY7qGqK2VcYP0SSDaNo1-min.png">
            <a:extLst>
              <a:ext uri="{FF2B5EF4-FFF2-40B4-BE49-F238E27FC236}">
                <a16:creationId xmlns:a16="http://schemas.microsoft.com/office/drawing/2014/main" id="{8B318A8C-5E00-4E56-BE34-4ACDF6EB27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3598" y="2586442"/>
            <a:ext cx="6248400" cy="312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0377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79A3F3-E41B-47E3-BE56-69E87BC058C3}"/>
              </a:ext>
            </a:extLst>
          </p:cNvPr>
          <p:cNvSpPr>
            <a:spLocks noGrp="1"/>
          </p:cNvSpPr>
          <p:nvPr>
            <p:ph type="title"/>
          </p:nvPr>
        </p:nvSpPr>
        <p:spPr/>
        <p:txBody>
          <a:bodyPr/>
          <a:lstStyle/>
          <a:p>
            <a:r>
              <a:rPr lang="nl-NL" sz="2000" dirty="0">
                <a:solidFill>
                  <a:schemeClr val="bg1"/>
                </a:solidFill>
              </a:rPr>
              <a:t>Context / Inhoud</a:t>
            </a:r>
          </a:p>
        </p:txBody>
      </p:sp>
      <p:sp>
        <p:nvSpPr>
          <p:cNvPr id="3" name="Tijdelijke aanduiding voor inhoud 2">
            <a:extLst>
              <a:ext uri="{FF2B5EF4-FFF2-40B4-BE49-F238E27FC236}">
                <a16:creationId xmlns:a16="http://schemas.microsoft.com/office/drawing/2014/main" id="{A5183205-286A-4AAE-8B22-EF62B2610987}"/>
              </a:ext>
            </a:extLst>
          </p:cNvPr>
          <p:cNvSpPr>
            <a:spLocks noGrp="1"/>
          </p:cNvSpPr>
          <p:nvPr>
            <p:ph idx="1"/>
          </p:nvPr>
        </p:nvSpPr>
        <p:spPr/>
        <p:txBody>
          <a:bodyPr/>
          <a:lstStyle/>
          <a:p>
            <a:r>
              <a:rPr lang="nl-NL" dirty="0"/>
              <a:t>Cloud Project personal </a:t>
            </a:r>
            <a:r>
              <a:rPr lang="nl-NL" dirty="0" err="1"/>
              <a:t>assistant</a:t>
            </a:r>
            <a:r>
              <a:rPr lang="nl-NL" dirty="0"/>
              <a:t> (Kalender, Route planner, </a:t>
            </a:r>
            <a:r>
              <a:rPr lang="nl-NL" dirty="0" err="1"/>
              <a:t>todo</a:t>
            </a:r>
            <a:r>
              <a:rPr lang="nl-NL" dirty="0"/>
              <a:t> lijst, …)</a:t>
            </a:r>
          </a:p>
          <a:p>
            <a:r>
              <a:rPr lang="nl-NL" dirty="0"/>
              <a:t>Learning story 2</a:t>
            </a:r>
          </a:p>
          <a:p>
            <a:r>
              <a:rPr lang="nl-NL" dirty="0"/>
              <a:t>Week 1, 2 en 3</a:t>
            </a:r>
          </a:p>
          <a:p>
            <a:r>
              <a:rPr lang="nl-NL" dirty="0"/>
              <a:t>Feedback </a:t>
            </a:r>
          </a:p>
          <a:p>
            <a:r>
              <a:rPr lang="nl-NL" dirty="0"/>
              <a:t>Learning story 3</a:t>
            </a:r>
          </a:p>
          <a:p>
            <a:r>
              <a:rPr lang="nl-NL" dirty="0"/>
              <a:t>Mijn ervaring</a:t>
            </a:r>
          </a:p>
          <a:p>
            <a:endParaRPr lang="nl-NL" dirty="0"/>
          </a:p>
        </p:txBody>
      </p:sp>
    </p:spTree>
    <p:extLst>
      <p:ext uri="{BB962C8B-B14F-4D97-AF65-F5344CB8AC3E}">
        <p14:creationId xmlns:p14="http://schemas.microsoft.com/office/powerpoint/2010/main" val="19672277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B2201F-001E-43DC-AD6C-37634AF7B67C}"/>
              </a:ext>
            </a:extLst>
          </p:cNvPr>
          <p:cNvSpPr>
            <a:spLocks noGrp="1"/>
          </p:cNvSpPr>
          <p:nvPr>
            <p:ph type="title"/>
          </p:nvPr>
        </p:nvSpPr>
        <p:spPr>
          <a:xfrm>
            <a:off x="827424" y="953476"/>
            <a:ext cx="7114800" cy="445477"/>
          </a:xfrm>
        </p:spPr>
        <p:txBody>
          <a:bodyPr/>
          <a:lstStyle/>
          <a:p>
            <a:r>
              <a:rPr lang="nl-NL" sz="2000" dirty="0">
                <a:solidFill>
                  <a:schemeClr val="bg1"/>
                </a:solidFill>
              </a:rPr>
              <a:t>Learning story 2 / Sprint 2</a:t>
            </a:r>
          </a:p>
        </p:txBody>
      </p:sp>
      <p:sp>
        <p:nvSpPr>
          <p:cNvPr id="3" name="Tijdelijke aanduiding voor inhoud 2">
            <a:extLst>
              <a:ext uri="{FF2B5EF4-FFF2-40B4-BE49-F238E27FC236}">
                <a16:creationId xmlns:a16="http://schemas.microsoft.com/office/drawing/2014/main" id="{FC54049F-A8DB-4A04-8935-2908540ADBA5}"/>
              </a:ext>
            </a:extLst>
          </p:cNvPr>
          <p:cNvSpPr>
            <a:spLocks noGrp="1"/>
          </p:cNvSpPr>
          <p:nvPr>
            <p:ph idx="1"/>
          </p:nvPr>
        </p:nvSpPr>
        <p:spPr>
          <a:xfrm>
            <a:off x="827424" y="1931865"/>
            <a:ext cx="10554574" cy="3636511"/>
          </a:xfrm>
        </p:spPr>
        <p:txBody>
          <a:bodyPr>
            <a:normAutofit/>
          </a:bodyPr>
          <a:lstStyle/>
          <a:p>
            <a:pPr marL="0" indent="0">
              <a:buNone/>
            </a:pPr>
            <a:r>
              <a:rPr lang="nl-NL" sz="2800" dirty="0"/>
              <a:t>Voor deze </a:t>
            </a:r>
            <a:r>
              <a:rPr lang="nl-NL" sz="2800" dirty="0" err="1"/>
              <a:t>learning</a:t>
            </a:r>
            <a:r>
              <a:rPr lang="nl-NL" sz="2800" dirty="0"/>
              <a:t> story wil ik door bouwen op </a:t>
            </a:r>
            <a:r>
              <a:rPr lang="nl-NL" sz="2800" dirty="0" err="1"/>
              <a:t>learning</a:t>
            </a:r>
            <a:r>
              <a:rPr lang="nl-NL" sz="2800" dirty="0"/>
              <a:t> story 1. Ik wil een </a:t>
            </a:r>
            <a:r>
              <a:rPr lang="nl-NL" sz="2800" dirty="0">
                <a:solidFill>
                  <a:srgbClr val="FF0000"/>
                </a:solidFill>
              </a:rPr>
              <a:t>logic app </a:t>
            </a:r>
            <a:r>
              <a:rPr lang="nl-NL" sz="2800" dirty="0"/>
              <a:t>aanmaken doormiddel van de </a:t>
            </a:r>
            <a:r>
              <a:rPr lang="nl-NL" sz="2800" dirty="0" err="1">
                <a:solidFill>
                  <a:srgbClr val="FF0000"/>
                </a:solidFill>
              </a:rPr>
              <a:t>Azure</a:t>
            </a:r>
            <a:r>
              <a:rPr lang="nl-NL" sz="2800" dirty="0">
                <a:solidFill>
                  <a:srgbClr val="FF0000"/>
                </a:solidFill>
              </a:rPr>
              <a:t> cli</a:t>
            </a:r>
            <a:r>
              <a:rPr lang="nl-NL" sz="2800" dirty="0"/>
              <a:t>. Ik wil de kalender informatie die ik ophaal in een </a:t>
            </a:r>
            <a:r>
              <a:rPr lang="nl-NL" sz="2800" dirty="0">
                <a:solidFill>
                  <a:srgbClr val="FF0000"/>
                </a:solidFill>
              </a:rPr>
              <a:t>database</a:t>
            </a:r>
            <a:r>
              <a:rPr lang="nl-NL" sz="2800" dirty="0"/>
              <a:t> zetten door een logic app te gebruiken. Vervolgens de kalender informatie uit het database ophalen in </a:t>
            </a:r>
            <a:r>
              <a:rPr lang="nl-NL" sz="2800" dirty="0">
                <a:solidFill>
                  <a:srgbClr val="FF0000"/>
                </a:solidFill>
              </a:rPr>
              <a:t>python</a:t>
            </a:r>
            <a:r>
              <a:rPr lang="nl-NL" sz="2800" dirty="0"/>
              <a:t> en doormiddel van </a:t>
            </a:r>
            <a:r>
              <a:rPr lang="nl-NL" sz="2800" dirty="0" err="1">
                <a:solidFill>
                  <a:srgbClr val="FF0000"/>
                </a:solidFill>
              </a:rPr>
              <a:t>managed</a:t>
            </a:r>
            <a:r>
              <a:rPr lang="nl-NL" sz="2800" dirty="0">
                <a:solidFill>
                  <a:srgbClr val="FF0000"/>
                </a:solidFill>
              </a:rPr>
              <a:t> </a:t>
            </a:r>
            <a:r>
              <a:rPr lang="nl-NL" sz="2800" dirty="0" err="1">
                <a:solidFill>
                  <a:srgbClr val="FF0000"/>
                </a:solidFill>
              </a:rPr>
              <a:t>identity’s</a:t>
            </a:r>
            <a:r>
              <a:rPr lang="nl-NL" sz="2800" dirty="0">
                <a:solidFill>
                  <a:srgbClr val="FF0000"/>
                </a:solidFill>
              </a:rPr>
              <a:t> </a:t>
            </a:r>
            <a:r>
              <a:rPr lang="nl-NL" sz="2800" dirty="0"/>
              <a:t>deze </a:t>
            </a:r>
            <a:r>
              <a:rPr lang="nl-NL" sz="2800" dirty="0" err="1"/>
              <a:t>azure</a:t>
            </a:r>
            <a:r>
              <a:rPr lang="nl-NL" sz="2800" dirty="0"/>
              <a:t> services samen te laten werken.</a:t>
            </a:r>
          </a:p>
        </p:txBody>
      </p:sp>
    </p:spTree>
    <p:extLst>
      <p:ext uri="{BB962C8B-B14F-4D97-AF65-F5344CB8AC3E}">
        <p14:creationId xmlns:p14="http://schemas.microsoft.com/office/powerpoint/2010/main" val="3530545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ECF4084-A03C-4821-BD9D-A266641A19E3}"/>
              </a:ext>
            </a:extLst>
          </p:cNvPr>
          <p:cNvSpPr>
            <a:spLocks noGrp="1"/>
          </p:cNvSpPr>
          <p:nvPr>
            <p:ph type="title"/>
          </p:nvPr>
        </p:nvSpPr>
        <p:spPr/>
        <p:txBody>
          <a:bodyPr/>
          <a:lstStyle/>
          <a:p>
            <a:r>
              <a:rPr lang="nl-NL" sz="2000" dirty="0">
                <a:solidFill>
                  <a:schemeClr val="bg1"/>
                </a:solidFill>
              </a:rPr>
              <a:t>Week 1 en 2 Onderzoek/Uitvoeren</a:t>
            </a:r>
          </a:p>
        </p:txBody>
      </p:sp>
      <p:sp>
        <p:nvSpPr>
          <p:cNvPr id="3" name="Tijdelijke aanduiding voor inhoud 2">
            <a:extLst>
              <a:ext uri="{FF2B5EF4-FFF2-40B4-BE49-F238E27FC236}">
                <a16:creationId xmlns:a16="http://schemas.microsoft.com/office/drawing/2014/main" id="{E7D7944A-0135-40BB-BE53-2AEB7FFEF0EC}"/>
              </a:ext>
            </a:extLst>
          </p:cNvPr>
          <p:cNvSpPr>
            <a:spLocks noGrp="1"/>
          </p:cNvSpPr>
          <p:nvPr>
            <p:ph sz="half" idx="1"/>
          </p:nvPr>
        </p:nvSpPr>
        <p:spPr>
          <a:xfrm>
            <a:off x="810000" y="2700767"/>
            <a:ext cx="5185873" cy="3318821"/>
          </a:xfrm>
        </p:spPr>
        <p:txBody>
          <a:bodyPr/>
          <a:lstStyle/>
          <a:p>
            <a:r>
              <a:rPr lang="nl-NL" dirty="0" err="1"/>
              <a:t>Youtube</a:t>
            </a:r>
            <a:endParaRPr lang="nl-NL" dirty="0"/>
          </a:p>
          <a:p>
            <a:r>
              <a:rPr lang="nl-NL" dirty="0"/>
              <a:t>Microsoft courses</a:t>
            </a:r>
          </a:p>
          <a:p>
            <a:r>
              <a:rPr lang="nl-NL" dirty="0"/>
              <a:t>Google</a:t>
            </a:r>
          </a:p>
          <a:p>
            <a:r>
              <a:rPr lang="nl-NL" dirty="0"/>
              <a:t>Stackoverflow</a:t>
            </a:r>
          </a:p>
          <a:p>
            <a:endParaRPr lang="nl-NL" dirty="0"/>
          </a:p>
          <a:p>
            <a:endParaRPr lang="nl-NL" dirty="0"/>
          </a:p>
          <a:p>
            <a:endParaRPr lang="nl-NL" dirty="0"/>
          </a:p>
          <a:p>
            <a:endParaRPr lang="nl-NL" dirty="0"/>
          </a:p>
        </p:txBody>
      </p:sp>
      <p:sp>
        <p:nvSpPr>
          <p:cNvPr id="4" name="Tijdelijke aanduiding voor inhoud 3">
            <a:extLst>
              <a:ext uri="{FF2B5EF4-FFF2-40B4-BE49-F238E27FC236}">
                <a16:creationId xmlns:a16="http://schemas.microsoft.com/office/drawing/2014/main" id="{82ED5C0C-5091-4D10-A9BD-DBCE94E277E6}"/>
              </a:ext>
            </a:extLst>
          </p:cNvPr>
          <p:cNvSpPr>
            <a:spLocks noGrp="1"/>
          </p:cNvSpPr>
          <p:nvPr>
            <p:ph sz="half" idx="2"/>
          </p:nvPr>
        </p:nvSpPr>
        <p:spPr>
          <a:xfrm>
            <a:off x="6187415" y="2700767"/>
            <a:ext cx="5194583" cy="3638764"/>
          </a:xfrm>
        </p:spPr>
        <p:txBody>
          <a:bodyPr/>
          <a:lstStyle/>
          <a:p>
            <a:r>
              <a:rPr lang="nl-NL" dirty="0"/>
              <a:t>Logic app</a:t>
            </a:r>
          </a:p>
          <a:p>
            <a:r>
              <a:rPr lang="nl-NL" dirty="0" err="1"/>
              <a:t>Cosmos</a:t>
            </a:r>
            <a:r>
              <a:rPr lang="nl-NL" dirty="0"/>
              <a:t> DB (Database)</a:t>
            </a:r>
          </a:p>
          <a:p>
            <a:r>
              <a:rPr lang="nl-NL" dirty="0"/>
              <a:t>Storage accounts (Database)</a:t>
            </a:r>
          </a:p>
          <a:p>
            <a:r>
              <a:rPr lang="nl-NL" dirty="0" err="1"/>
              <a:t>Managed</a:t>
            </a:r>
            <a:r>
              <a:rPr lang="nl-NL" dirty="0"/>
              <a:t> </a:t>
            </a:r>
            <a:r>
              <a:rPr lang="nl-NL" dirty="0" err="1"/>
              <a:t>identity’s</a:t>
            </a:r>
            <a:endParaRPr lang="nl-NL" dirty="0"/>
          </a:p>
          <a:p>
            <a:r>
              <a:rPr lang="nl-NL" dirty="0" err="1"/>
              <a:t>Azure</a:t>
            </a:r>
            <a:r>
              <a:rPr lang="nl-NL" dirty="0"/>
              <a:t> CLI</a:t>
            </a:r>
          </a:p>
          <a:p>
            <a:endParaRPr lang="nl-NL" dirty="0"/>
          </a:p>
          <a:p>
            <a:endParaRPr lang="nl-NL" dirty="0"/>
          </a:p>
          <a:p>
            <a:endParaRPr lang="nl-NL" dirty="0"/>
          </a:p>
          <a:p>
            <a:endParaRPr lang="nl-NL" dirty="0"/>
          </a:p>
        </p:txBody>
      </p:sp>
      <p:pic>
        <p:nvPicPr>
          <p:cNvPr id="7" name="Afbeelding 6">
            <a:extLst>
              <a:ext uri="{FF2B5EF4-FFF2-40B4-BE49-F238E27FC236}">
                <a16:creationId xmlns:a16="http://schemas.microsoft.com/office/drawing/2014/main" id="{2512785B-BF58-4B94-B1E2-6E2393AE03B3}"/>
              </a:ext>
            </a:extLst>
          </p:cNvPr>
          <p:cNvPicPr>
            <a:picLocks noChangeAspect="1"/>
          </p:cNvPicPr>
          <p:nvPr/>
        </p:nvPicPr>
        <p:blipFill>
          <a:blip r:embed="rId2"/>
          <a:stretch>
            <a:fillRect/>
          </a:stretch>
        </p:blipFill>
        <p:spPr>
          <a:xfrm>
            <a:off x="810000" y="5158563"/>
            <a:ext cx="3680354" cy="1507136"/>
          </a:xfrm>
          <a:prstGeom prst="rect">
            <a:avLst/>
          </a:prstGeom>
        </p:spPr>
      </p:pic>
      <p:pic>
        <p:nvPicPr>
          <p:cNvPr id="1026" name="Picture 2" descr="https://upload.wikimedia.org/wikipedia/commons/3/32/Lego_Color_Bricks.jpg">
            <a:extLst>
              <a:ext uri="{FF2B5EF4-FFF2-40B4-BE49-F238E27FC236}">
                <a16:creationId xmlns:a16="http://schemas.microsoft.com/office/drawing/2014/main" id="{00DA5F1C-8FF0-4B08-8698-6298F546AC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17821" y="5123147"/>
            <a:ext cx="2158149" cy="150713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youthjournalism.org/cms/assets/uploads/2019/07/lego-wall.png">
            <a:extLst>
              <a:ext uri="{FF2B5EF4-FFF2-40B4-BE49-F238E27FC236}">
                <a16:creationId xmlns:a16="http://schemas.microsoft.com/office/drawing/2014/main" id="{416A01C1-22E1-4A43-BA71-5F8E7C4FD1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03438" y="5123148"/>
            <a:ext cx="2678560" cy="1507137"/>
          </a:xfrm>
          <a:prstGeom prst="rect">
            <a:avLst/>
          </a:prstGeom>
          <a:noFill/>
          <a:extLst>
            <a:ext uri="{909E8E84-426E-40DD-AFC4-6F175D3DCCD1}">
              <a14:hiddenFill xmlns:a14="http://schemas.microsoft.com/office/drawing/2010/main">
                <a:solidFill>
                  <a:srgbClr val="FFFFFF"/>
                </a:solidFill>
              </a14:hiddenFill>
            </a:ext>
          </a:extLst>
        </p:spPr>
      </p:pic>
      <p:sp>
        <p:nvSpPr>
          <p:cNvPr id="9" name="Tekstvak 8">
            <a:extLst>
              <a:ext uri="{FF2B5EF4-FFF2-40B4-BE49-F238E27FC236}">
                <a16:creationId xmlns:a16="http://schemas.microsoft.com/office/drawing/2014/main" id="{ADD0B652-458E-4218-89D0-05A44C1DC542}"/>
              </a:ext>
            </a:extLst>
          </p:cNvPr>
          <p:cNvSpPr txBox="1"/>
          <p:nvPr/>
        </p:nvSpPr>
        <p:spPr>
          <a:xfrm>
            <a:off x="810000" y="2331435"/>
            <a:ext cx="2680677" cy="369332"/>
          </a:xfrm>
          <a:prstGeom prst="rect">
            <a:avLst/>
          </a:prstGeom>
          <a:noFill/>
        </p:spPr>
        <p:txBody>
          <a:bodyPr wrap="square" rtlCol="0">
            <a:spAutoFit/>
          </a:bodyPr>
          <a:lstStyle/>
          <a:p>
            <a:r>
              <a:rPr lang="nl-NL" dirty="0"/>
              <a:t>Tools</a:t>
            </a:r>
          </a:p>
        </p:txBody>
      </p:sp>
      <p:sp>
        <p:nvSpPr>
          <p:cNvPr id="10" name="Tekstvak 9">
            <a:extLst>
              <a:ext uri="{FF2B5EF4-FFF2-40B4-BE49-F238E27FC236}">
                <a16:creationId xmlns:a16="http://schemas.microsoft.com/office/drawing/2014/main" id="{0AB0368E-B6C0-4513-A877-649C14E003A7}"/>
              </a:ext>
            </a:extLst>
          </p:cNvPr>
          <p:cNvSpPr txBox="1"/>
          <p:nvPr/>
        </p:nvSpPr>
        <p:spPr>
          <a:xfrm>
            <a:off x="6187415" y="2331435"/>
            <a:ext cx="2678560" cy="369332"/>
          </a:xfrm>
          <a:prstGeom prst="rect">
            <a:avLst/>
          </a:prstGeom>
          <a:noFill/>
        </p:spPr>
        <p:txBody>
          <a:bodyPr wrap="square" rtlCol="0">
            <a:spAutoFit/>
          </a:bodyPr>
          <a:lstStyle/>
          <a:p>
            <a:r>
              <a:rPr lang="nl-NL" dirty="0"/>
              <a:t>Onderwerpen</a:t>
            </a:r>
          </a:p>
        </p:txBody>
      </p:sp>
    </p:spTree>
    <p:extLst>
      <p:ext uri="{BB962C8B-B14F-4D97-AF65-F5344CB8AC3E}">
        <p14:creationId xmlns:p14="http://schemas.microsoft.com/office/powerpoint/2010/main" val="3322866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65DED9D-9812-4FBA-B6EB-3B0757D32902}"/>
              </a:ext>
            </a:extLst>
          </p:cNvPr>
          <p:cNvSpPr>
            <a:spLocks noGrp="1"/>
          </p:cNvSpPr>
          <p:nvPr>
            <p:ph type="title"/>
          </p:nvPr>
        </p:nvSpPr>
        <p:spPr/>
        <p:txBody>
          <a:bodyPr/>
          <a:lstStyle/>
          <a:p>
            <a:r>
              <a:rPr lang="nl-NL" sz="2000" dirty="0">
                <a:solidFill>
                  <a:schemeClr val="bg1"/>
                </a:solidFill>
              </a:rPr>
              <a:t>Week 3 Problemen</a:t>
            </a:r>
          </a:p>
        </p:txBody>
      </p:sp>
      <p:sp>
        <p:nvSpPr>
          <p:cNvPr id="3" name="Tijdelijke aanduiding voor inhoud 2">
            <a:extLst>
              <a:ext uri="{FF2B5EF4-FFF2-40B4-BE49-F238E27FC236}">
                <a16:creationId xmlns:a16="http://schemas.microsoft.com/office/drawing/2014/main" id="{D832E09F-9ECD-4579-B99C-D7E6146AED64}"/>
              </a:ext>
            </a:extLst>
          </p:cNvPr>
          <p:cNvSpPr>
            <a:spLocks noGrp="1"/>
          </p:cNvSpPr>
          <p:nvPr>
            <p:ph idx="1"/>
          </p:nvPr>
        </p:nvSpPr>
        <p:spPr/>
        <p:txBody>
          <a:bodyPr/>
          <a:lstStyle/>
          <a:p>
            <a:r>
              <a:rPr lang="nl-NL" dirty="0"/>
              <a:t>Logic app problemen</a:t>
            </a:r>
          </a:p>
          <a:p>
            <a:r>
              <a:rPr lang="nl-NL" dirty="0"/>
              <a:t>Microsoft </a:t>
            </a:r>
            <a:r>
              <a:rPr lang="nl-NL" dirty="0" err="1"/>
              <a:t>developers</a:t>
            </a:r>
            <a:endParaRPr lang="nl-NL" dirty="0"/>
          </a:p>
          <a:p>
            <a:r>
              <a:rPr lang="nl-NL" dirty="0"/>
              <a:t>Slecht nieuws</a:t>
            </a:r>
          </a:p>
          <a:p>
            <a:r>
              <a:rPr lang="nl-NL" dirty="0"/>
              <a:t>Andere technieken</a:t>
            </a:r>
          </a:p>
          <a:p>
            <a:r>
              <a:rPr lang="nl-NL" dirty="0"/>
              <a:t>Opleveren</a:t>
            </a:r>
          </a:p>
          <a:p>
            <a:pPr marL="0" indent="0">
              <a:buNone/>
            </a:pPr>
            <a:endParaRPr lang="nl-NL" dirty="0"/>
          </a:p>
          <a:p>
            <a:endParaRPr lang="nl-NL" dirty="0"/>
          </a:p>
        </p:txBody>
      </p:sp>
      <p:pic>
        <p:nvPicPr>
          <p:cNvPr id="2050" name="Picture 2" descr="https://t3.ftcdn.net/jpg/03/23/43/60/360_F_323436087_MkZB2qs2rsZnVvkIyiMrpOJkmkW8PnUc.jpg">
            <a:extLst>
              <a:ext uri="{FF2B5EF4-FFF2-40B4-BE49-F238E27FC236}">
                <a16:creationId xmlns:a16="http://schemas.microsoft.com/office/drawing/2014/main" id="{D498D392-45AF-44B5-A02E-D551854E56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4198" y="2429798"/>
            <a:ext cx="52578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8931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358313A-D2A0-4486-A1A8-38CE9B2393F4}"/>
              </a:ext>
            </a:extLst>
          </p:cNvPr>
          <p:cNvSpPr>
            <a:spLocks noGrp="1"/>
          </p:cNvSpPr>
          <p:nvPr>
            <p:ph type="title"/>
          </p:nvPr>
        </p:nvSpPr>
        <p:spPr/>
        <p:txBody>
          <a:bodyPr/>
          <a:lstStyle/>
          <a:p>
            <a:r>
              <a:rPr lang="nl-NL" sz="2000" dirty="0">
                <a:solidFill>
                  <a:schemeClr val="bg1"/>
                </a:solidFill>
              </a:rPr>
              <a:t>Feedback/</a:t>
            </a:r>
            <a:r>
              <a:rPr lang="nl-NL" sz="2000" dirty="0" err="1">
                <a:solidFill>
                  <a:schemeClr val="bg1"/>
                </a:solidFill>
              </a:rPr>
              <a:t>Feedforward</a:t>
            </a:r>
            <a:endParaRPr lang="nl-NL" sz="2000" dirty="0">
              <a:solidFill>
                <a:schemeClr val="bg1"/>
              </a:solidFill>
            </a:endParaRPr>
          </a:p>
        </p:txBody>
      </p:sp>
      <p:sp>
        <p:nvSpPr>
          <p:cNvPr id="3" name="Tijdelijke aanduiding voor inhoud 2">
            <a:extLst>
              <a:ext uri="{FF2B5EF4-FFF2-40B4-BE49-F238E27FC236}">
                <a16:creationId xmlns:a16="http://schemas.microsoft.com/office/drawing/2014/main" id="{DAD9AD10-0C16-4120-9734-F1CF85A856BB}"/>
              </a:ext>
            </a:extLst>
          </p:cNvPr>
          <p:cNvSpPr>
            <a:spLocks noGrp="1"/>
          </p:cNvSpPr>
          <p:nvPr>
            <p:ph idx="1"/>
          </p:nvPr>
        </p:nvSpPr>
        <p:spPr/>
        <p:txBody>
          <a:bodyPr/>
          <a:lstStyle/>
          <a:p>
            <a:r>
              <a:rPr lang="nl-NL" dirty="0"/>
              <a:t>Feedback </a:t>
            </a:r>
            <a:r>
              <a:rPr lang="nl-NL" dirty="0" err="1"/>
              <a:t>midterm</a:t>
            </a:r>
            <a:r>
              <a:rPr lang="nl-NL" dirty="0"/>
              <a:t>: </a:t>
            </a:r>
            <a:r>
              <a:rPr lang="nl-NL" dirty="0" err="1"/>
              <a:t>Above</a:t>
            </a:r>
            <a:r>
              <a:rPr lang="nl-NL" dirty="0"/>
              <a:t> </a:t>
            </a:r>
            <a:r>
              <a:rPr lang="nl-NL" dirty="0" err="1"/>
              <a:t>expected</a:t>
            </a:r>
            <a:endParaRPr lang="nl-NL" dirty="0"/>
          </a:p>
          <a:p>
            <a:r>
              <a:rPr lang="nl-NL" dirty="0"/>
              <a:t>Vooral laatste paar weken ging het erg goed. </a:t>
            </a:r>
          </a:p>
          <a:p>
            <a:r>
              <a:rPr lang="nl-NL" dirty="0"/>
              <a:t>Stelt goede vragen over dingen waar je tegen aanloopt.</a:t>
            </a:r>
          </a:p>
          <a:p>
            <a:r>
              <a:rPr lang="nl-NL" dirty="0"/>
              <a:t>Project doel goed voor ogen.</a:t>
            </a:r>
          </a:p>
          <a:p>
            <a:r>
              <a:rPr lang="nl-NL" dirty="0"/>
              <a:t>Als er belemmeringen zijn zoekt je naar oplossingen</a:t>
            </a:r>
          </a:p>
          <a:p>
            <a:r>
              <a:rPr lang="nl-NL" dirty="0"/>
              <a:t>Ga zo door.</a:t>
            </a:r>
          </a:p>
        </p:txBody>
      </p:sp>
      <p:pic>
        <p:nvPicPr>
          <p:cNvPr id="4" name="Afbeelding 3">
            <a:extLst>
              <a:ext uri="{FF2B5EF4-FFF2-40B4-BE49-F238E27FC236}">
                <a16:creationId xmlns:a16="http://schemas.microsoft.com/office/drawing/2014/main" id="{6732A44C-22BE-4319-9355-C3FDC7004A2A}"/>
              </a:ext>
            </a:extLst>
          </p:cNvPr>
          <p:cNvPicPr>
            <a:picLocks noChangeAspect="1"/>
          </p:cNvPicPr>
          <p:nvPr/>
        </p:nvPicPr>
        <p:blipFill>
          <a:blip r:embed="rId2"/>
          <a:stretch>
            <a:fillRect/>
          </a:stretch>
        </p:blipFill>
        <p:spPr>
          <a:xfrm>
            <a:off x="7938156" y="2868246"/>
            <a:ext cx="3878706" cy="2581764"/>
          </a:xfrm>
          <a:prstGeom prst="rect">
            <a:avLst/>
          </a:prstGeom>
        </p:spPr>
      </p:pic>
    </p:spTree>
    <p:extLst>
      <p:ext uri="{BB962C8B-B14F-4D97-AF65-F5344CB8AC3E}">
        <p14:creationId xmlns:p14="http://schemas.microsoft.com/office/powerpoint/2010/main" val="2750832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E5F0061-2A8D-4B46-878E-86D75E415AB1}"/>
              </a:ext>
            </a:extLst>
          </p:cNvPr>
          <p:cNvSpPr>
            <a:spLocks noGrp="1"/>
          </p:cNvSpPr>
          <p:nvPr>
            <p:ph type="title"/>
          </p:nvPr>
        </p:nvSpPr>
        <p:spPr/>
        <p:txBody>
          <a:bodyPr/>
          <a:lstStyle/>
          <a:p>
            <a:r>
              <a:rPr lang="nl-NL" sz="2000" dirty="0">
                <a:solidFill>
                  <a:schemeClr val="bg1"/>
                </a:solidFill>
              </a:rPr>
              <a:t>Learning story 3</a:t>
            </a:r>
          </a:p>
        </p:txBody>
      </p:sp>
      <p:sp>
        <p:nvSpPr>
          <p:cNvPr id="3" name="Tijdelijke aanduiding voor inhoud 2">
            <a:extLst>
              <a:ext uri="{FF2B5EF4-FFF2-40B4-BE49-F238E27FC236}">
                <a16:creationId xmlns:a16="http://schemas.microsoft.com/office/drawing/2014/main" id="{8579471E-9242-4069-8575-DF8EB6365A23}"/>
              </a:ext>
            </a:extLst>
          </p:cNvPr>
          <p:cNvSpPr>
            <a:spLocks noGrp="1"/>
          </p:cNvSpPr>
          <p:nvPr>
            <p:ph idx="1"/>
          </p:nvPr>
        </p:nvSpPr>
        <p:spPr>
          <a:xfrm>
            <a:off x="818712" y="2222287"/>
            <a:ext cx="10554574" cy="3636511"/>
          </a:xfrm>
        </p:spPr>
        <p:txBody>
          <a:bodyPr>
            <a:normAutofit/>
          </a:bodyPr>
          <a:lstStyle/>
          <a:p>
            <a:pPr marL="0" indent="0">
              <a:lnSpc>
                <a:spcPct val="107000"/>
              </a:lnSpc>
              <a:spcAft>
                <a:spcPts val="800"/>
              </a:spcAft>
              <a:buNone/>
            </a:pPr>
            <a:r>
              <a:rPr lang="nl-NL" sz="2400" dirty="0">
                <a:effectLst/>
                <a:latin typeface="Calibri" panose="020F0502020204030204" pitchFamily="34" charset="0"/>
                <a:ea typeface="Calibri" panose="020F0502020204030204" pitchFamily="34" charset="0"/>
                <a:cs typeface="Times New Roman" panose="02020603050405020304" pitchFamily="18" charset="0"/>
              </a:rPr>
              <a:t>Als Cloud engineer wil ik tijdens deze sprint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azure</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service bus </a:t>
            </a:r>
            <a:r>
              <a:rPr lang="nl-NL" sz="2400" dirty="0">
                <a:effectLst/>
                <a:latin typeface="Calibri" panose="020F0502020204030204" pitchFamily="34" charset="0"/>
                <a:ea typeface="Calibri" panose="020F0502020204030204" pitchFamily="34" charset="0"/>
                <a:cs typeface="Times New Roman" panose="02020603050405020304" pitchFamily="18" charset="0"/>
              </a:rPr>
              <a:t>gebruiken om een </a:t>
            </a:r>
            <a:r>
              <a:rPr lang="nl-NL" sz="2400" dirty="0" err="1">
                <a:effectLst/>
                <a:latin typeface="Calibri" panose="020F0502020204030204" pitchFamily="34" charset="0"/>
                <a:ea typeface="Calibri" panose="020F0502020204030204" pitchFamily="34" charset="0"/>
                <a:cs typeface="Times New Roman" panose="02020603050405020304" pitchFamily="18" charset="0"/>
              </a:rPr>
              <a:t>message</a:t>
            </a:r>
            <a:r>
              <a:rPr lang="nl-NL" sz="2400" dirty="0">
                <a:effectLst/>
                <a:latin typeface="Calibri" panose="020F0502020204030204" pitchFamily="34" charset="0"/>
                <a:ea typeface="Calibri" panose="020F0502020204030204" pitchFamily="34" charset="0"/>
                <a:cs typeface="Times New Roman" panose="02020603050405020304" pitchFamily="18" charset="0"/>
              </a:rPr>
              <a:t> te ontvangen van de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flask</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app</a:t>
            </a:r>
            <a:r>
              <a:rPr lang="nl-NL" sz="2400" dirty="0">
                <a:effectLst/>
                <a:latin typeface="Calibri" panose="020F0502020204030204" pitchFamily="34" charset="0"/>
                <a:ea typeface="Calibri" panose="020F0502020204030204" pitchFamily="34" charset="0"/>
                <a:cs typeface="Times New Roman" panose="02020603050405020304" pitchFamily="18" charset="0"/>
              </a:rPr>
              <a:t> die in een queue komt te staan. </a:t>
            </a:r>
            <a:r>
              <a:rPr lang="nl-NL" sz="2400" dirty="0">
                <a:latin typeface="Calibri" panose="020F0502020204030204" pitchFamily="34" charset="0"/>
                <a:ea typeface="Calibri" panose="020F0502020204030204" pitchFamily="34" charset="0"/>
                <a:cs typeface="Times New Roman" panose="02020603050405020304" pitchFamily="18" charset="0"/>
              </a:rPr>
              <a:t>D</a:t>
            </a:r>
            <a:r>
              <a:rPr lang="nl-NL" sz="2400" dirty="0">
                <a:effectLst/>
                <a:latin typeface="Calibri" panose="020F0502020204030204" pitchFamily="34" charset="0"/>
                <a:ea typeface="Calibri" panose="020F0502020204030204" pitchFamily="34" charset="0"/>
                <a:cs typeface="Times New Roman" panose="02020603050405020304" pitchFamily="18" charset="0"/>
              </a:rPr>
              <a:t>e queue wordt vervolgens uitgelezen door een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function</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app </a:t>
            </a:r>
            <a:r>
              <a:rPr lang="nl-NL" sz="2400" dirty="0">
                <a:effectLst/>
                <a:latin typeface="Calibri" panose="020F0502020204030204" pitchFamily="34" charset="0"/>
                <a:ea typeface="Calibri" panose="020F0502020204030204" pitchFamily="34" charset="0"/>
                <a:cs typeface="Times New Roman" panose="02020603050405020304" pitchFamily="18" charset="0"/>
              </a:rPr>
              <a:t>die weer een response terug stuurt naar een andere queue op de service bus en die wordt vervolgens weer uitgelezen wordt door de </a:t>
            </a:r>
            <a:r>
              <a:rPr lang="nl-NL" sz="2400" dirty="0" err="1">
                <a:effectLst/>
                <a:latin typeface="Calibri" panose="020F0502020204030204" pitchFamily="34" charset="0"/>
                <a:ea typeface="Calibri" panose="020F0502020204030204" pitchFamily="34" charset="0"/>
                <a:cs typeface="Times New Roman" panose="02020603050405020304" pitchFamily="18" charset="0"/>
              </a:rPr>
              <a:t>flask</a:t>
            </a:r>
            <a:r>
              <a:rPr lang="nl-NL" sz="2400" dirty="0">
                <a:effectLst/>
                <a:latin typeface="Calibri" panose="020F0502020204030204" pitchFamily="34" charset="0"/>
                <a:ea typeface="Calibri" panose="020F0502020204030204" pitchFamily="34" charset="0"/>
                <a:cs typeface="Times New Roman" panose="02020603050405020304" pitchFamily="18" charset="0"/>
              </a:rPr>
              <a:t> app om het te laten zien. De Connectie tussen de service bus, app en </a:t>
            </a:r>
            <a:r>
              <a:rPr lang="nl-NL" sz="2400" dirty="0" err="1">
                <a:effectLst/>
                <a:latin typeface="Calibri" panose="020F0502020204030204" pitchFamily="34" charset="0"/>
                <a:ea typeface="Calibri" panose="020F0502020204030204" pitchFamily="34" charset="0"/>
                <a:cs typeface="Times New Roman" panose="02020603050405020304" pitchFamily="18" charset="0"/>
              </a:rPr>
              <a:t>function</a:t>
            </a:r>
            <a:r>
              <a:rPr lang="nl-NL" sz="2400" dirty="0">
                <a:effectLst/>
                <a:latin typeface="Calibri" panose="020F0502020204030204" pitchFamily="34" charset="0"/>
                <a:ea typeface="Calibri" panose="020F0502020204030204" pitchFamily="34" charset="0"/>
                <a:cs typeface="Times New Roman" panose="02020603050405020304" pitchFamily="18" charset="0"/>
              </a:rPr>
              <a:t> app gaat geregeld worden door middel van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managed</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identity’s</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nl-NL" sz="2400" dirty="0">
                <a:effectLst/>
                <a:latin typeface="Calibri" panose="020F0502020204030204" pitchFamily="34" charset="0"/>
                <a:ea typeface="Calibri" panose="020F0502020204030204" pitchFamily="34" charset="0"/>
                <a:cs typeface="Times New Roman" panose="02020603050405020304" pitchFamily="18" charset="0"/>
              </a:rPr>
              <a:t>of door het gebruik van een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key</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vault</a:t>
            </a:r>
            <a:r>
              <a:rPr lang="nl-NL" sz="2400" dirty="0">
                <a:effectLst/>
                <a:latin typeface="Calibri" panose="020F0502020204030204" pitchFamily="34" charset="0"/>
                <a:ea typeface="Calibri" panose="020F0502020204030204" pitchFamily="34" charset="0"/>
                <a:cs typeface="Times New Roman" panose="02020603050405020304" pitchFamily="18" charset="0"/>
              </a:rPr>
              <a:t>. Als bewijs dat deze </a:t>
            </a:r>
            <a:r>
              <a:rPr lang="nl-NL" sz="2400" dirty="0" err="1">
                <a:effectLst/>
                <a:latin typeface="Calibri" panose="020F0502020204030204" pitchFamily="34" charset="0"/>
                <a:ea typeface="Calibri" panose="020F0502020204030204" pitchFamily="34" charset="0"/>
                <a:cs typeface="Times New Roman" panose="02020603050405020304" pitchFamily="18" charset="0"/>
              </a:rPr>
              <a:t>learning</a:t>
            </a:r>
            <a:r>
              <a:rPr lang="nl-NL" sz="2400" dirty="0">
                <a:effectLst/>
                <a:latin typeface="Calibri" panose="020F0502020204030204" pitchFamily="34" charset="0"/>
                <a:ea typeface="Calibri" panose="020F0502020204030204" pitchFamily="34" charset="0"/>
                <a:cs typeface="Times New Roman" panose="02020603050405020304" pitchFamily="18" charset="0"/>
              </a:rPr>
              <a:t> story is behaald worden deze technieken in samenwerking tijdens de sprint 3 oplevering gedemonstreerd.</a:t>
            </a:r>
          </a:p>
        </p:txBody>
      </p:sp>
      <p:pic>
        <p:nvPicPr>
          <p:cNvPr id="5" name="Afbeelding 4">
            <a:extLst>
              <a:ext uri="{FF2B5EF4-FFF2-40B4-BE49-F238E27FC236}">
                <a16:creationId xmlns:a16="http://schemas.microsoft.com/office/drawing/2014/main" id="{BACA3DA1-116B-4D00-8F27-0F5BF044374C}"/>
              </a:ext>
            </a:extLst>
          </p:cNvPr>
          <p:cNvPicPr>
            <a:picLocks noChangeAspect="1"/>
          </p:cNvPicPr>
          <p:nvPr/>
        </p:nvPicPr>
        <p:blipFill>
          <a:blip r:embed="rId2"/>
          <a:stretch>
            <a:fillRect/>
          </a:stretch>
        </p:blipFill>
        <p:spPr>
          <a:xfrm>
            <a:off x="8274485" y="140282"/>
            <a:ext cx="3098801" cy="1584262"/>
          </a:xfrm>
          <a:prstGeom prst="rect">
            <a:avLst/>
          </a:prstGeom>
        </p:spPr>
      </p:pic>
    </p:spTree>
    <p:extLst>
      <p:ext uri="{BB962C8B-B14F-4D97-AF65-F5344CB8AC3E}">
        <p14:creationId xmlns:p14="http://schemas.microsoft.com/office/powerpoint/2010/main" val="864282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1C2277-F214-4891-B85D-0E225CEA00B6}"/>
              </a:ext>
            </a:extLst>
          </p:cNvPr>
          <p:cNvSpPr>
            <a:spLocks noGrp="1"/>
          </p:cNvSpPr>
          <p:nvPr>
            <p:ph type="title"/>
          </p:nvPr>
        </p:nvSpPr>
        <p:spPr>
          <a:xfrm>
            <a:off x="810000" y="996948"/>
            <a:ext cx="10571998" cy="420689"/>
          </a:xfrm>
        </p:spPr>
        <p:txBody>
          <a:bodyPr/>
          <a:lstStyle/>
          <a:p>
            <a:r>
              <a:rPr lang="nl-NL" sz="2000" dirty="0">
                <a:solidFill>
                  <a:schemeClr val="bg1"/>
                </a:solidFill>
              </a:rPr>
              <a:t>Mijn ervaring</a:t>
            </a:r>
          </a:p>
        </p:txBody>
      </p:sp>
      <p:sp>
        <p:nvSpPr>
          <p:cNvPr id="4" name="Tijdelijke aanduiding voor inhoud 3">
            <a:extLst>
              <a:ext uri="{FF2B5EF4-FFF2-40B4-BE49-F238E27FC236}">
                <a16:creationId xmlns:a16="http://schemas.microsoft.com/office/drawing/2014/main" id="{C7D3AF2F-0059-448F-8563-95C097D0B234}"/>
              </a:ext>
            </a:extLst>
          </p:cNvPr>
          <p:cNvSpPr>
            <a:spLocks noGrp="1"/>
          </p:cNvSpPr>
          <p:nvPr>
            <p:ph sz="half" idx="2"/>
          </p:nvPr>
        </p:nvSpPr>
        <p:spPr>
          <a:xfrm>
            <a:off x="814729" y="2751138"/>
            <a:ext cx="2913209" cy="3109913"/>
          </a:xfrm>
        </p:spPr>
        <p:txBody>
          <a:bodyPr/>
          <a:lstStyle/>
          <a:p>
            <a:r>
              <a:rPr lang="nl-NL" dirty="0"/>
              <a:t>Motiveert</a:t>
            </a:r>
          </a:p>
          <a:p>
            <a:r>
              <a:rPr lang="nl-NL" dirty="0"/>
              <a:t>Sociaal</a:t>
            </a:r>
          </a:p>
          <a:p>
            <a:r>
              <a:rPr lang="nl-NL" dirty="0"/>
              <a:t>Doel gericht</a:t>
            </a:r>
          </a:p>
          <a:p>
            <a:r>
              <a:rPr lang="nl-NL" dirty="0"/>
              <a:t>Vrijheid</a:t>
            </a:r>
          </a:p>
          <a:p>
            <a:r>
              <a:rPr lang="nl-NL" dirty="0"/>
              <a:t>Het gaat om breed leren</a:t>
            </a:r>
          </a:p>
          <a:p>
            <a:endParaRPr lang="nl-NL" dirty="0"/>
          </a:p>
        </p:txBody>
      </p:sp>
      <p:pic>
        <p:nvPicPr>
          <p:cNvPr id="7" name="Afbeelding 6">
            <a:extLst>
              <a:ext uri="{FF2B5EF4-FFF2-40B4-BE49-F238E27FC236}">
                <a16:creationId xmlns:a16="http://schemas.microsoft.com/office/drawing/2014/main" id="{C46A7C80-F152-46FC-BE64-4474DFAD929A}"/>
              </a:ext>
            </a:extLst>
          </p:cNvPr>
          <p:cNvPicPr>
            <a:picLocks noChangeAspect="1"/>
          </p:cNvPicPr>
          <p:nvPr/>
        </p:nvPicPr>
        <p:blipFill>
          <a:blip r:embed="rId2"/>
          <a:stretch>
            <a:fillRect/>
          </a:stretch>
        </p:blipFill>
        <p:spPr>
          <a:xfrm>
            <a:off x="6986954" y="3649786"/>
            <a:ext cx="4468444" cy="2698504"/>
          </a:xfrm>
          <a:prstGeom prst="rect">
            <a:avLst/>
          </a:prstGeom>
        </p:spPr>
      </p:pic>
      <p:sp>
        <p:nvSpPr>
          <p:cNvPr id="8" name="Tijdelijke aanduiding voor inhoud 3">
            <a:extLst>
              <a:ext uri="{FF2B5EF4-FFF2-40B4-BE49-F238E27FC236}">
                <a16:creationId xmlns:a16="http://schemas.microsoft.com/office/drawing/2014/main" id="{BD38F6B0-4020-4CB1-B369-6C7C3D74F83B}"/>
              </a:ext>
            </a:extLst>
          </p:cNvPr>
          <p:cNvSpPr txBox="1">
            <a:spLocks/>
          </p:cNvSpPr>
          <p:nvPr/>
        </p:nvSpPr>
        <p:spPr>
          <a:xfrm>
            <a:off x="3727938" y="2751137"/>
            <a:ext cx="3259016" cy="3109913"/>
          </a:xfrm>
          <a:prstGeom prst="rect">
            <a:avLst/>
          </a:prstGeom>
          <a:effectLst>
            <a:outerShdw blurRad="50800" dir="14400000">
              <a:srgbClr val="000000">
                <a:alpha val="40000"/>
              </a:srgbClr>
            </a:outerShdw>
          </a:effectLst>
        </p:spPr>
        <p:txBody>
          <a:bodyPr vert="horz" lIns="91440" tIns="45720" rIns="91440" bIns="45720" rtlCol="0" anchor="t">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nl-NL" dirty="0"/>
              <a:t>Coaching/</a:t>
            </a:r>
            <a:r>
              <a:rPr lang="nl-NL" dirty="0" err="1"/>
              <a:t>Mentoring</a:t>
            </a:r>
            <a:endParaRPr lang="nl-NL" dirty="0"/>
          </a:p>
          <a:p>
            <a:r>
              <a:rPr lang="nl-NL" dirty="0"/>
              <a:t>Feedback/</a:t>
            </a:r>
            <a:r>
              <a:rPr lang="nl-NL" dirty="0" err="1"/>
              <a:t>Feedforward</a:t>
            </a:r>
            <a:endParaRPr lang="nl-NL" dirty="0"/>
          </a:p>
          <a:p>
            <a:r>
              <a:rPr lang="nl-NL" dirty="0"/>
              <a:t>Projecten</a:t>
            </a:r>
          </a:p>
          <a:p>
            <a:pPr marL="0" indent="0">
              <a:buNone/>
            </a:pPr>
            <a:endParaRPr lang="nl-NL" dirty="0"/>
          </a:p>
        </p:txBody>
      </p:sp>
      <p:sp>
        <p:nvSpPr>
          <p:cNvPr id="10" name="Tekstvak 9">
            <a:extLst>
              <a:ext uri="{FF2B5EF4-FFF2-40B4-BE49-F238E27FC236}">
                <a16:creationId xmlns:a16="http://schemas.microsoft.com/office/drawing/2014/main" id="{E0626DA9-67DB-4416-B58B-B6EBD042D787}"/>
              </a:ext>
            </a:extLst>
          </p:cNvPr>
          <p:cNvSpPr txBox="1"/>
          <p:nvPr/>
        </p:nvSpPr>
        <p:spPr>
          <a:xfrm>
            <a:off x="3727938" y="2381804"/>
            <a:ext cx="2211754" cy="369332"/>
          </a:xfrm>
          <a:prstGeom prst="rect">
            <a:avLst/>
          </a:prstGeom>
          <a:noFill/>
        </p:spPr>
        <p:txBody>
          <a:bodyPr wrap="square" rtlCol="0">
            <a:spAutoFit/>
          </a:bodyPr>
          <a:lstStyle/>
          <a:p>
            <a:r>
              <a:rPr lang="nl-NL" dirty="0"/>
              <a:t>Verbeter punten</a:t>
            </a:r>
          </a:p>
        </p:txBody>
      </p:sp>
      <p:sp>
        <p:nvSpPr>
          <p:cNvPr id="11" name="Tekstvak 10">
            <a:extLst>
              <a:ext uri="{FF2B5EF4-FFF2-40B4-BE49-F238E27FC236}">
                <a16:creationId xmlns:a16="http://schemas.microsoft.com/office/drawing/2014/main" id="{EF4AD593-F23F-4F79-8F71-6648E14D2D4D}"/>
              </a:ext>
            </a:extLst>
          </p:cNvPr>
          <p:cNvSpPr txBox="1"/>
          <p:nvPr/>
        </p:nvSpPr>
        <p:spPr>
          <a:xfrm>
            <a:off x="810000" y="2381804"/>
            <a:ext cx="2211754" cy="369332"/>
          </a:xfrm>
          <a:prstGeom prst="rect">
            <a:avLst/>
          </a:prstGeom>
          <a:noFill/>
        </p:spPr>
        <p:txBody>
          <a:bodyPr wrap="square" rtlCol="0">
            <a:spAutoFit/>
          </a:bodyPr>
          <a:lstStyle/>
          <a:p>
            <a:r>
              <a:rPr lang="nl-NL" dirty="0"/>
              <a:t>Plus punten</a:t>
            </a:r>
          </a:p>
        </p:txBody>
      </p:sp>
    </p:spTree>
    <p:extLst>
      <p:ext uri="{BB962C8B-B14F-4D97-AF65-F5344CB8AC3E}">
        <p14:creationId xmlns:p14="http://schemas.microsoft.com/office/powerpoint/2010/main" val="31669031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teerbaar">
  <a:themeElements>
    <a:clrScheme name="Citeerbaar">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Citeerbaar">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Citeerbaar">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TM03457503[[fn=Citeerbaar]]</Template>
  <TotalTime>2378</TotalTime>
  <Words>641</Words>
  <Application>Microsoft Office PowerPoint</Application>
  <PresentationFormat>Breedbeeld</PresentationFormat>
  <Paragraphs>81</Paragraphs>
  <Slides>13</Slides>
  <Notes>0</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13</vt:i4>
      </vt:variant>
    </vt:vector>
  </HeadingPairs>
  <TitlesOfParts>
    <vt:vector size="18" baseType="lpstr">
      <vt:lpstr>Arial</vt:lpstr>
      <vt:lpstr>Calibri</vt:lpstr>
      <vt:lpstr>Century Gothic</vt:lpstr>
      <vt:lpstr>Wingdings 2</vt:lpstr>
      <vt:lpstr>Citeerbaar</vt:lpstr>
      <vt:lpstr>Mijn ervaring met het nieuwe leren in een notendop.</vt:lpstr>
      <vt:lpstr>Even voorstellen</vt:lpstr>
      <vt:lpstr>Context / Inhoud</vt:lpstr>
      <vt:lpstr>Learning story 2 / Sprint 2</vt:lpstr>
      <vt:lpstr>Week 1 en 2 Onderzoek/Uitvoeren</vt:lpstr>
      <vt:lpstr>Week 3 Problemen</vt:lpstr>
      <vt:lpstr>Feedback/Feedforward</vt:lpstr>
      <vt:lpstr>Learning story 3</vt:lpstr>
      <vt:lpstr>Mijn ervaring</vt:lpstr>
      <vt:lpstr>Coaching/Mentoring</vt:lpstr>
      <vt:lpstr>Feedback/Feedforward</vt:lpstr>
      <vt:lpstr>Projecten</vt:lpstr>
      <vt:lpstr>Einde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Mijn ervaring met het nieuwe leren.</dc:title>
  <dc:creator>Brian Dekker</dc:creator>
  <cp:lastModifiedBy>Brian</cp:lastModifiedBy>
  <cp:revision>43</cp:revision>
  <dcterms:created xsi:type="dcterms:W3CDTF">2022-04-24T08:49:19Z</dcterms:created>
  <dcterms:modified xsi:type="dcterms:W3CDTF">2022-04-27T09:08:14Z</dcterms:modified>
</cp:coreProperties>
</file>

<file path=docProps/thumbnail.jpeg>
</file>